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42" r:id="rId5"/>
    <p:sldId id="351" r:id="rId6"/>
    <p:sldId id="354" r:id="rId7"/>
    <p:sldId id="371" r:id="rId8"/>
    <p:sldId id="363" r:id="rId9"/>
    <p:sldId id="372" r:id="rId10"/>
    <p:sldId id="373" r:id="rId11"/>
    <p:sldId id="374" r:id="rId12"/>
    <p:sldId id="367" r:id="rId13"/>
    <p:sldId id="364" r:id="rId14"/>
    <p:sldId id="350" r:id="rId15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5646"/>
  </p:normalViewPr>
  <p:slideViewPr>
    <p:cSldViewPr snapToGrid="0" snapToObjects="1" showGuides="1">
      <p:cViewPr varScale="1">
        <p:scale>
          <a:sx n="79" d="100"/>
          <a:sy n="79" d="100"/>
        </p:scale>
        <p:origin x="840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98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l-PL"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l-PL" sz="1200"/>
            </a:lvl1pPr>
          </a:lstStyle>
          <a:p>
            <a:pPr rtl="0"/>
            <a:fld id="{1E8EB9F0-A201-434B-A612-C5CB9FA5C72A}" type="datetime1">
              <a:rPr lang="pl-PL" smtClean="0"/>
              <a:t>08.11.2024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l-PL"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l-PL" sz="1200"/>
            </a:lvl1pPr>
          </a:lstStyle>
          <a:p>
            <a:pPr rtl="0"/>
            <a:fld id="{463FF618-F07E-477B-AA5D-612E7A56D40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l-PL"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l-PL" sz="1200"/>
            </a:lvl1pPr>
          </a:lstStyle>
          <a:p>
            <a:fld id="{9AC7E5A4-1191-422F-9FF9-A756E22D80B4}" type="datetime1">
              <a:rPr lang="pl-PL" smtClean="0"/>
              <a:pPr/>
              <a:t>08.11.2024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l-PL"/>
            </a:def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l-PL" sz="1200"/>
            </a:lvl1pPr>
          </a:lstStyle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l-PL" sz="1200"/>
            </a:lvl1pPr>
          </a:lstStyle>
          <a:p>
            <a:pPr rtl="0"/>
            <a:fld id="{DEF75CB5-5666-5049-9AE0-38EFD385C21E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291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DEF75CB5-5666-5049-9AE0-38EFD385C21E}" type="slidenum">
              <a:rPr lang="pl-PL" smtClean="0"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06019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F0EB8-D0B8-46FC-6D6A-0B17F8187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25F62D9F-A239-64D3-D99E-0F72A883C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375225E-6769-432F-5182-22806FE1B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501E75E-1818-8A05-69A9-254FD4BD4C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4311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5C9BC-0999-2971-C804-A2D2F9482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F8F2189-E48A-014B-4EDE-834E7C37A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1E43991C-D929-AECC-B7E1-00F2651E3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D45039F-03F1-46CA-6A3F-DDC8AE148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07325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F14E7-EB29-0542-5CBE-A789C80A8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8CE9957A-C624-2233-4EF9-AD60C0DDC7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67F72FD2-0595-F828-7F80-4E06E345A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6D44F9C-BBFF-0E78-8DA1-B25D66185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8214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1067B-A65B-E0E5-AC8A-37737B0AB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A5A3E7DC-DB43-0B82-5A66-63F320F0D6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5B61B82-22DA-82A3-E77C-3D8D63B67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1A00290-AFF2-63C2-6045-2F15F217D7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45969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5DBC7-9D9A-79D0-27BF-959BC3613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7FB7FC8-982A-D956-DBE5-F51F21DAC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5A179DCC-D64C-B397-69A5-B6721A02D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0F981FC-EDE4-B08A-36AC-6EF30797F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85813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48776-409B-5654-7368-D62CD5DBB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D82E3E8D-810B-BC8E-830B-00DC3EC69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A5B94D69-FB48-9DA6-29A1-79C96CBE1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ACFBF5C-DE68-5326-0710-2C05D3BDDA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27704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21417-D80E-5A23-42A3-DCF327D2E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1397132-472B-BF9E-D105-BD5175CB7D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0220473-C89C-CEB8-68EF-B6AB39D24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1D4467B-116B-7CAC-A1D0-ADFF4D2D0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78599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Zawartość — symbol zastępczy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Zawartość — symbol zastępczy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pl-PL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l-PL"/>
              <a:t>Kliknij, aby edytować tytuł</a:t>
            </a:r>
          </a:p>
        </p:txBody>
      </p:sp>
      <p:sp>
        <p:nvSpPr>
          <p:cNvPr id="12" name="Podtytuł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Calibri Light" panose="020B0303030204020804" pitchFamily="34" charset="0"/>
              </a:defRPr>
            </a:lvl1pPr>
            <a:lvl2pPr marL="457200" indent="0" algn="ctr">
              <a:buNone/>
              <a:defRPr lang="pl-PL" sz="2000"/>
            </a:lvl2pPr>
            <a:lvl3pPr marL="914400" indent="0" algn="ctr">
              <a:buNone/>
              <a:defRPr lang="pl-PL" sz="1800"/>
            </a:lvl3pPr>
            <a:lvl4pPr marL="1371600" indent="0" algn="ctr">
              <a:buNone/>
              <a:defRPr lang="pl-PL" sz="1600"/>
            </a:lvl4pPr>
            <a:lvl5pPr marL="1828800" indent="0" algn="ctr">
              <a:buNone/>
              <a:defRPr lang="pl-PL" sz="1600"/>
            </a:lvl5pPr>
            <a:lvl6pPr marL="2286000" indent="0" algn="ctr">
              <a:buNone/>
              <a:defRPr lang="pl-PL" sz="1600"/>
            </a:lvl6pPr>
            <a:lvl7pPr marL="2743200" indent="0" algn="ctr">
              <a:buNone/>
              <a:defRPr lang="pl-PL" sz="1600"/>
            </a:lvl7pPr>
            <a:lvl8pPr marL="3200400" indent="0" algn="ctr">
              <a:buNone/>
              <a:defRPr lang="pl-PL" sz="1600"/>
            </a:lvl8pPr>
            <a:lvl9pPr marL="3657600" indent="0" algn="ctr">
              <a:buNone/>
              <a:defRPr lang="pl-PL" sz="1600"/>
            </a:lvl9pPr>
          </a:lstStyle>
          <a:p>
            <a:pPr rtl="0"/>
            <a:r>
              <a:rPr lang="pl-PL"/>
              <a:t>Kliknij, aby edytować podtytuł</a:t>
            </a:r>
          </a:p>
        </p:txBody>
      </p:sp>
      <p:sp>
        <p:nvSpPr>
          <p:cNvPr id="8" name="Tekst — symbol zastępczy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pl-PL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l-PL"/>
              <a:t>Kliknij, aby edytować styl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Układ niestandardowy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Zawartość — symbol zastępczy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Zawartość — symbol zastępczy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pl-PL"/>
            </a:defPPr>
          </a:lstStyle>
          <a:p>
            <a:pPr rtl="0"/>
            <a:r>
              <a:rPr lang="pl-PL"/>
              <a:t>Kliknij, aby edytować styl tytułu</a:t>
            </a: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1" name="Tekst — symbol zastępczy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pl-PL" sz="2000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8" name="Tekst — symbol zastępczy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pl-PL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l-PL"/>
            </a:pPr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l-PL"/>
            </a:pPr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pl-PL"/>
            </a:pPr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l-PL"/>
            </a:pPr>
            <a:endParaRPr lang="pl-PL" dirty="0">
              <a:solidFill>
                <a:schemeClr val="bg1"/>
              </a:solidFill>
            </a:endParaRPr>
          </a:p>
          <a:p>
            <a:pPr rtl="0"/>
            <a:endParaRPr lang="pl-PL" dirty="0">
              <a:solidFill>
                <a:schemeClr val="bg1"/>
              </a:solidFill>
            </a:endParaRPr>
          </a:p>
          <a:p>
            <a:pPr rtl="0"/>
            <a:endParaRPr lang="pl-PL" dirty="0">
              <a:solidFill>
                <a:schemeClr val="bg1"/>
              </a:solidFill>
            </a:endParaRP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topka — symbol zastępczy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9" name="Numer slajdu — symbol zastępczy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6" name="Grafika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kład niestandardowy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Obraz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Prostokąt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25" name="Tekst — symbol zastępczy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pl-PL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 — symbol zastępczy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pl-PL" sz="2000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9" name="Tekst — symbol zastępczy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pl-PL" sz="2000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21" name="Tekst — symbol zastępczy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pl-PL" sz="2000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22" name="Stopka — symbol zastępczy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23" name="Numer slajdu — symbol zastępczy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Grafika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5" name="Grafika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6" name="Grafika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Układ niestandardowy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az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Prostokąt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38" name="Tekst — symbol zastępczy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pl-PL" sz="2000" spc="300"/>
            </a:lvl1pPr>
          </a:lstStyle>
          <a:p>
            <a:pPr lvl="0" rtl="0"/>
            <a:r>
              <a:rPr lang="pl-PL"/>
              <a:t>Kliknij, aby edytować tekst</a:t>
            </a:r>
          </a:p>
        </p:txBody>
      </p:sp>
      <p:sp>
        <p:nvSpPr>
          <p:cNvPr id="40" name="Tekst — symbol zastępczy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pl-PL" sz="2000" spc="300"/>
            </a:lvl1pPr>
          </a:lstStyle>
          <a:p>
            <a:pPr lvl="0" rtl="0"/>
            <a:r>
              <a:rPr lang="pl-PL"/>
              <a:t>Kliknij, aby edytować tekst</a:t>
            </a:r>
          </a:p>
        </p:txBody>
      </p:sp>
      <p:sp>
        <p:nvSpPr>
          <p:cNvPr id="5" name="Zawartość — symbol zastępczy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pl-PL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pl-PL" sz="1600"/>
            </a:lvl2pPr>
            <a:lvl3pPr marL="859536" indent="-283464">
              <a:defRPr lang="pl-PL" sz="1600"/>
            </a:lvl3pPr>
            <a:lvl4pPr marL="1152144">
              <a:defRPr lang="pl-PL" sz="1600"/>
            </a:lvl4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</p:txBody>
      </p:sp>
      <p:sp>
        <p:nvSpPr>
          <p:cNvPr id="19" name="Zawartość — symbol zastępczy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pl-PL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pl-PL" sz="1600"/>
            </a:lvl2pPr>
            <a:lvl3pPr marL="859536" indent="-283464">
              <a:defRPr lang="pl-PL" sz="1600"/>
            </a:lvl3pPr>
            <a:lvl4pPr marL="1152144">
              <a:defRPr lang="pl-PL" sz="1600"/>
            </a:lvl4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</p:txBody>
      </p:sp>
      <p:sp>
        <p:nvSpPr>
          <p:cNvPr id="41" name="Grafika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2" name="Grafika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4" name="Grafika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5" name="Stopka — symbol zastępczy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6" name="Numer slajdu — symbol zastępczy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8" name="Grafika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pl-PL"/>
            </a:def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11" name="Grafika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3" name="Grafika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5" name="Stopka — symbol zastępczy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6" name="Numer slajdu — symbol zastępczy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7" name="Grafika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9" name="Grafika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8" name="Zawartość — symbol zastępczy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pl-PL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pl-PL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Kliknij, aby wstawić obraz lub grafikę tutaj</a:t>
            </a:r>
            <a:endParaRPr lang="pl-PL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11" name="Grafika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3" name="Grafika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5" name="Stopka — symbol zastępczy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6" name="Numer slajdu — symbol zastępczy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7" name="Grafika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9" name="Grafika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kład niestandardowy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26" name="Zawartość — symbol zastępczy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l-PL" sz="1800"/>
            </a:lvl1pPr>
            <a:lvl2pPr>
              <a:defRPr lang="pl-PL" sz="1600"/>
            </a:lvl2pPr>
            <a:lvl3pPr>
              <a:defRPr lang="pl-PL" sz="1400"/>
            </a:lvl3pPr>
            <a:lvl4pPr>
              <a:defRPr lang="pl-PL" sz="1200"/>
            </a:lvl4pPr>
            <a:lvl5pPr>
              <a:defRPr lang="pl-PL" sz="12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23" name="Zawartość — symbol zastępczy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l-PL" sz="1800"/>
            </a:lvl1pPr>
            <a:lvl2pPr>
              <a:defRPr lang="pl-PL" sz="1600"/>
            </a:lvl2pPr>
            <a:lvl3pPr>
              <a:defRPr lang="pl-PL" sz="1400"/>
            </a:lvl3pPr>
            <a:lvl4pPr>
              <a:defRPr lang="pl-PL" sz="1200"/>
            </a:lvl4pPr>
            <a:lvl5pPr>
              <a:defRPr lang="pl-PL" sz="12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17" name="Zawartość — symbol zastępczy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l-PL" sz="1800"/>
            </a:lvl1pPr>
            <a:lvl2pPr>
              <a:defRPr lang="pl-PL" sz="1600"/>
            </a:lvl2pPr>
            <a:lvl3pPr>
              <a:defRPr lang="pl-PL" sz="1400"/>
            </a:lvl3pPr>
            <a:lvl4pPr>
              <a:defRPr lang="pl-PL" sz="1200"/>
            </a:lvl4pPr>
            <a:lvl5pPr>
              <a:defRPr lang="pl-PL" sz="12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14" name="Tekst — symbol zastępczy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pl-PL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</p:txBody>
      </p:sp>
      <p:sp>
        <p:nvSpPr>
          <p:cNvPr id="24" name="Grafika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13" name="Stopka — symbol zastępczy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5" name="Numer slajdu — symbol zastępczy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6" name="Grafika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kład niestandardowy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raz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Prostokąt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21" name="Zawartość — symbol zastępczy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l-PL" sz="1800"/>
            </a:lvl1pPr>
            <a:lvl2pPr>
              <a:defRPr lang="pl-PL" sz="1600"/>
            </a:lvl2pPr>
            <a:lvl3pPr>
              <a:defRPr lang="pl-PL" sz="1400"/>
            </a:lvl3pPr>
            <a:lvl4pPr>
              <a:defRPr lang="pl-PL" sz="1200"/>
            </a:lvl4pPr>
            <a:lvl5pPr>
              <a:defRPr lang="pl-PL" sz="12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Obraz — symbol zastępczy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pl-PL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Grafika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9" name="Grafika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4" name="Stopka — symbol zastępczy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20" name="Numer slajdu — symbol zastępczy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6" name="Grafika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7" name="Grafika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Układ niestandardowy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Zawartość — symbol zastępczy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Zawartość — symbol zastępczy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Prostokąt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w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pl-PL"/>
            </a:defPPr>
          </a:lstStyle>
          <a:p>
            <a:pPr rtl="0"/>
            <a:r>
              <a:rPr lang="pl-PL"/>
              <a:t>Kliknij, aby edytować tytuł</a:t>
            </a:r>
          </a:p>
        </p:txBody>
      </p:sp>
      <p:sp>
        <p:nvSpPr>
          <p:cNvPr id="28" name="Tekst — symbol zastępczy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pl-PL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6" name="Stopka — symbol zastępczy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7" name="Numer slajdu — symbol zastępczy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8" name="Grafika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l-PL"/>
            </a:defPPr>
          </a:lstStyle>
          <a:p>
            <a:pPr rtl="0"/>
            <a:r>
              <a:rPr lang="pl-PL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l-PL"/>
            </a:def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pl-PL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pl-PL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pl-PL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l-PL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pl-PL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l-PL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l-PL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l-PL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l-PL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ca.cv.uma.es/pluginfile.php/633287/mod_resource/content/1/A2-The%20Transcriptional%20Program%20of%20Sporulation%20in%20Budding%20Yeast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nalyticsvidhya.com/articles/precision-and-recall-in-machine-learning/" TargetMode="External"/><Relationship Id="rId4" Type="http://schemas.openxmlformats.org/officeDocument/2006/relationships/hyperlink" Target="https://en.wikipedia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hiHofi/Aprendizaje-Computaciona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Classification</a:t>
            </a:r>
            <a:endParaRPr lang="pl-PL" dirty="0"/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84823" y="3558868"/>
            <a:ext cx="12191997" cy="1323440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CLASSIFICATION</a:t>
            </a:r>
          </a:p>
          <a:p>
            <a:pPr rtl="0"/>
            <a:r>
              <a:rPr lang="en-US" dirty="0"/>
              <a:t>PERFORMANCE ANALYSIS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pl-PL"/>
            </a:def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Tomasz Janeczko</a:t>
            </a:r>
            <a:r>
              <a:rPr lang="en-US" dirty="0"/>
              <a:t>, </a:t>
            </a:r>
            <a:r>
              <a:rPr lang="pl-PL" b="1" i="0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</a:rPr>
              <a:t>Lukáš Hofman</a:t>
            </a:r>
            <a:endParaRPr lang="pl-P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Numer slajdu — symbol zastępczy 7">
            <a:extLst>
              <a:ext uri="{FF2B5EF4-FFF2-40B4-BE49-F238E27FC236}">
                <a16:creationId xmlns:a16="http://schemas.microsoft.com/office/drawing/2014/main" id="{BBED4BBE-1822-311C-199D-512089A49750}"/>
              </a:ext>
            </a:extLst>
          </p:cNvPr>
          <p:cNvSpPr txBox="1">
            <a:spLocks/>
          </p:cNvSpPr>
          <p:nvPr/>
        </p:nvSpPr>
        <p:spPr>
          <a:xfrm>
            <a:off x="9140971" y="6226198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pl-PL"/>
            </a:defPPr>
            <a:lvl1pPr marL="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pl-PL" smtClean="0"/>
              <a:pPr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0154-BF80-64FB-C396-119C2AC5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EFBBB8-EF15-5674-DE8A-CB6B16EE5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Used sources</a:t>
            </a:r>
            <a:endParaRPr lang="pl-PL" dirty="0"/>
          </a:p>
        </p:txBody>
      </p:sp>
      <p:sp>
        <p:nvSpPr>
          <p:cNvPr id="12" name="Numer slajdu — symbol zastępczy 11">
            <a:extLst>
              <a:ext uri="{FF2B5EF4-FFF2-40B4-BE49-F238E27FC236}">
                <a16:creationId xmlns:a16="http://schemas.microsoft.com/office/drawing/2014/main" id="{5D25EB4E-6E0A-9802-CF0F-730EBC72E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10</a:t>
            </a:fld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DF83E53-5891-4D7E-DFD5-4E313EF5DD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1690689"/>
            <a:ext cx="10515600" cy="4499982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lang="en-US" dirty="0"/>
              <a:t>Slides from Lecture 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hlinkClick r:id="rId3"/>
              </a:rPr>
              <a:t>https://informatica.cv.uma.es/pluginfile.php/654399/mod_resource/content/0/pract%202%20classification.pdf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hlinkClick r:id="rId4"/>
              </a:rPr>
              <a:t>https://en.wikipedia.org/</a:t>
            </a:r>
            <a:endParaRPr lang="en-US" dirty="0"/>
          </a:p>
          <a:p>
            <a:pPr marL="285750" indent="-285750" algn="l">
              <a:buFontTx/>
              <a:buChar char="-"/>
            </a:pPr>
            <a:r>
              <a:rPr lang="en-US" dirty="0">
                <a:hlinkClick r:id="rId5"/>
              </a:rPr>
              <a:t>https://www.analyticsvidhya.com/articles/precision-and-recall-in-machine-learning/</a:t>
            </a:r>
            <a:endParaRPr lang="en-US" dirty="0"/>
          </a:p>
          <a:p>
            <a:pPr marL="285750" indent="-285750" algn="l">
              <a:buFontTx/>
              <a:buChar char="-"/>
            </a:pPr>
            <a:endParaRPr lang="en-US" dirty="0"/>
          </a:p>
          <a:p>
            <a:pPr marL="285750" indent="-285750" algn="l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84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982133"/>
            <a:ext cx="3767257" cy="1939489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Thank you for your attention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pl-PL"/>
            </a:defPPr>
          </a:lstStyle>
          <a:p>
            <a:r>
              <a:rPr lang="en-US" dirty="0"/>
              <a:t>Co-authors: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Tomasz Janeczko</a:t>
            </a:r>
            <a:r>
              <a:rPr lang="en-US" dirty="0"/>
              <a:t>, </a:t>
            </a:r>
            <a:r>
              <a:rPr lang="pl-PL" b="1" i="0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</a:rPr>
              <a:t>Lukáš Hofman</a:t>
            </a:r>
            <a:endParaRPr lang="pl-P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rtl="0"/>
            <a:r>
              <a:rPr lang="en-US" dirty="0">
                <a:hlinkClick r:id="rId3"/>
              </a:rPr>
              <a:t>https://github.com/LuhiHofi/Aprendizaje-Computacional</a:t>
            </a:r>
            <a:endParaRPr lang="en-US" dirty="0"/>
          </a:p>
          <a:p>
            <a:pPr rtl="0"/>
            <a:r>
              <a:rPr lang="en-US" dirty="0"/>
              <a:t>Lab 2A Task</a:t>
            </a:r>
          </a:p>
          <a:p>
            <a:pPr rtl="0"/>
            <a:r>
              <a:rPr lang="pl-PL" dirty="0"/>
              <a:t>Aprendizaje Computacional</a:t>
            </a:r>
            <a:r>
              <a:rPr lang="en-US" dirty="0"/>
              <a:t> (2024-25)</a:t>
            </a:r>
          </a:p>
          <a:p>
            <a:pPr rtl="0"/>
            <a:r>
              <a:rPr lang="en-US" dirty="0"/>
              <a:t>Universidad de Málaga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A free PowerPoint template was used</a:t>
            </a:r>
            <a:endParaRPr lang="pl-PL" dirty="0"/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Problem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2574458"/>
          </a:xfrm>
        </p:spPr>
        <p:txBody>
          <a:bodyPr rtlCol="0"/>
          <a:lstStyle>
            <a:defPPr>
              <a:defRPr lang="pl-PL"/>
            </a:defPPr>
          </a:lstStyle>
          <a:p>
            <a:r>
              <a:rPr lang="en-US" dirty="0"/>
              <a:t>One of the most important tasks in machine learning is classification, and a model trained to recognize label data points using features. The five different classification methods are analyzed in this project.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3" y="4620611"/>
            <a:ext cx="6888665" cy="1597062"/>
          </a:xfrm>
        </p:spPr>
        <p:txBody>
          <a:bodyPr rtlCol="0"/>
          <a:lstStyle>
            <a:defPPr>
              <a:defRPr lang="pl-PL"/>
            </a:defPPr>
          </a:lstStyle>
          <a:p>
            <a:r>
              <a:rPr lang="en-US" dirty="0"/>
              <a:t>In this study, our goal is to find the best-suited method by comparing Precision, Recall, Specificity, </a:t>
            </a:r>
            <a:r>
              <a:rPr lang="pl-PL" dirty="0" err="1"/>
              <a:t>False</a:t>
            </a:r>
            <a:r>
              <a:rPr lang="pl-PL" dirty="0"/>
              <a:t> </a:t>
            </a:r>
            <a:r>
              <a:rPr lang="pl-PL" dirty="0" err="1"/>
              <a:t>Negative</a:t>
            </a:r>
            <a:r>
              <a:rPr lang="pl-PL" dirty="0"/>
              <a:t> </a:t>
            </a:r>
            <a:r>
              <a:rPr lang="pl-PL" dirty="0" err="1"/>
              <a:t>Rate</a:t>
            </a:r>
            <a:r>
              <a:rPr lang="en-US" dirty="0"/>
              <a:t>, </a:t>
            </a:r>
            <a:r>
              <a:rPr lang="pl-PL" dirty="0" err="1"/>
              <a:t>False</a:t>
            </a:r>
            <a:r>
              <a:rPr lang="pl-PL" dirty="0"/>
              <a:t> </a:t>
            </a:r>
            <a:r>
              <a:rPr lang="pl-PL" dirty="0" err="1"/>
              <a:t>Positive</a:t>
            </a:r>
            <a:r>
              <a:rPr lang="pl-PL" dirty="0"/>
              <a:t> </a:t>
            </a:r>
            <a:r>
              <a:rPr lang="pl-PL" dirty="0" err="1"/>
              <a:t>Rate</a:t>
            </a:r>
            <a:r>
              <a:rPr lang="en-US" dirty="0"/>
              <a:t>, Accuracy, </a:t>
            </a:r>
            <a:r>
              <a:rPr lang="pl-PL" dirty="0" err="1"/>
              <a:t>Spatial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en-US" dirty="0"/>
              <a:t> and </a:t>
            </a:r>
            <a:r>
              <a:rPr lang="pl-PL" dirty="0"/>
              <a:t>F-</a:t>
            </a:r>
            <a:r>
              <a:rPr lang="pl-PL" dirty="0" err="1"/>
              <a:t>measure</a:t>
            </a:r>
            <a:r>
              <a:rPr lang="en-US" dirty="0"/>
              <a:t> providing insight into each model’s strengths and weaknesses.</a:t>
            </a:r>
          </a:p>
          <a:p>
            <a:endParaRPr lang="en-US" dirty="0"/>
          </a:p>
        </p:txBody>
      </p:sp>
      <p:sp>
        <p:nvSpPr>
          <p:cNvPr id="18" name="Numer slajdu — symbol zastępczy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25B3C-BD1E-BF9D-D973-54334490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6DC592E-D7B3-ABBB-FDE3-602DB549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Our dataset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6E4C6302-BDCD-57D0-E098-D2EEF9FB5A4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1844" y="2530838"/>
            <a:ext cx="6888665" cy="667604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We use the provided dataset from pdf</a:t>
            </a:r>
            <a:endParaRPr lang="pl-PL" dirty="0"/>
          </a:p>
          <a:p>
            <a:pPr rtl="0"/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AF34231-0A01-B617-039B-6CF1A2B229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1844" y="2980695"/>
            <a:ext cx="6888665" cy="3763028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sz="1500" dirty="0"/>
              <a:t>5 columns:   </a:t>
            </a:r>
            <a:r>
              <a:rPr lang="en-US" sz="1500" b="1" dirty="0"/>
              <a:t>Method</a:t>
            </a:r>
            <a:r>
              <a:rPr lang="en-US" sz="1500" dirty="0"/>
              <a:t>   </a:t>
            </a:r>
            <a:r>
              <a:rPr lang="en-US" sz="1500" b="1" dirty="0"/>
              <a:t>TP</a:t>
            </a:r>
            <a:r>
              <a:rPr lang="en-US" sz="1500" dirty="0"/>
              <a:t>   </a:t>
            </a:r>
            <a:r>
              <a:rPr lang="en-US" sz="1500" b="1" dirty="0"/>
              <a:t>FP</a:t>
            </a:r>
            <a:r>
              <a:rPr lang="en-US" sz="1500" dirty="0"/>
              <a:t>   </a:t>
            </a:r>
            <a:r>
              <a:rPr lang="en-US" sz="1500" b="1" dirty="0"/>
              <a:t>FN</a:t>
            </a:r>
            <a:r>
              <a:rPr lang="en-US" sz="1500" dirty="0"/>
              <a:t>   </a:t>
            </a:r>
            <a:r>
              <a:rPr lang="en-US" sz="1500" b="1" dirty="0"/>
              <a:t>TN</a:t>
            </a:r>
            <a:r>
              <a:rPr lang="en-US" sz="1500" dirty="0"/>
              <a:t> </a:t>
            </a:r>
          </a:p>
          <a:p>
            <a:pPr marL="0" indent="0" rtl="0">
              <a:buNone/>
            </a:pPr>
            <a:r>
              <a:rPr lang="en-US" sz="1500" dirty="0"/>
              <a:t>	- TP – True Positives</a:t>
            </a:r>
          </a:p>
          <a:p>
            <a:pPr marL="0" indent="0" rtl="0">
              <a:buNone/>
            </a:pPr>
            <a:r>
              <a:rPr lang="en-US" sz="1500" dirty="0"/>
              <a:t>	- FP – False Positives</a:t>
            </a:r>
          </a:p>
          <a:p>
            <a:pPr marL="0" indent="0" rtl="0">
              <a:buNone/>
            </a:pPr>
            <a:r>
              <a:rPr lang="en-US" sz="1500" dirty="0"/>
              <a:t>	- FN – False Negatives</a:t>
            </a:r>
          </a:p>
          <a:p>
            <a:pPr marL="0" indent="0" rtl="0">
              <a:buNone/>
            </a:pPr>
            <a:r>
              <a:rPr lang="en-US" sz="1500" dirty="0"/>
              <a:t>	- TN – True Negatives</a:t>
            </a:r>
            <a:endParaRPr lang="pl-PL" sz="1500" dirty="0"/>
          </a:p>
          <a:p>
            <a:pPr rtl="0"/>
            <a:r>
              <a:rPr lang="en-US" sz="1500" dirty="0"/>
              <a:t>5 Methods: A, B, C, D and E</a:t>
            </a:r>
          </a:p>
          <a:p>
            <a:pPr rtl="0"/>
            <a:r>
              <a:rPr lang="en-US" sz="1500" dirty="0"/>
              <a:t>Number of Samples: 1000</a:t>
            </a:r>
          </a:p>
          <a:p>
            <a:pPr rtl="0"/>
            <a:r>
              <a:rPr lang="en-US" sz="1500" dirty="0"/>
              <a:t>Imbalanced data – only 10% are positives</a:t>
            </a:r>
          </a:p>
          <a:p>
            <a:pPr marL="0" indent="0" rtl="0">
              <a:buNone/>
            </a:pPr>
            <a:endParaRPr lang="pl-PL" dirty="0"/>
          </a:p>
          <a:p>
            <a:pPr rtl="0"/>
            <a:endParaRPr lang="pl-PL" dirty="0"/>
          </a:p>
        </p:txBody>
      </p:sp>
      <p:sp>
        <p:nvSpPr>
          <p:cNvPr id="7" name="Numer slajdu — symbol zastępczy 7">
            <a:extLst>
              <a:ext uri="{FF2B5EF4-FFF2-40B4-BE49-F238E27FC236}">
                <a16:creationId xmlns:a16="http://schemas.microsoft.com/office/drawing/2014/main" id="{020205AD-03FF-DDBE-CBC9-65C5AC046BFE}"/>
              </a:ext>
            </a:extLst>
          </p:cNvPr>
          <p:cNvSpPr txBox="1">
            <a:spLocks/>
          </p:cNvSpPr>
          <p:nvPr/>
        </p:nvSpPr>
        <p:spPr>
          <a:xfrm>
            <a:off x="9293371" y="63785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l-PL"/>
            </a:defPPr>
            <a:lvl1pPr marL="0" algn="r" defTabSz="914400" rtl="0" eaLnBrk="1" latinLnBrk="0" hangingPunct="1">
              <a:defRPr lang="pl-PL"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pl-PL" smtClean="0"/>
              <a:pPr/>
              <a:t>3</a:t>
            </a:fld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493FA939-A915-8D22-F2E4-FCB71FF3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315" y="4277233"/>
            <a:ext cx="7464664" cy="18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1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366A5-AC28-C63A-747A-13C3EB78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B945936D-1CE2-DBC4-449D-534DF29B7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Creation of data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F2DE71B1-7C62-F0E9-C869-A41C1AB3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4</a:t>
            </a:fld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CC934D6-CA35-0BCB-9F40-DA5516968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19" y="2181722"/>
            <a:ext cx="5532622" cy="337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79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7D4A6-A256-D208-1D8A-9C9E5515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2F72E-4A3A-8CA8-9686-0270A834E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Used metrics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2BD61AE-D9D2-1600-BC68-5EA9920C78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0" y="2344366"/>
            <a:ext cx="8764621" cy="4513634"/>
          </a:xfrm>
        </p:spPr>
        <p:txBody>
          <a:bodyPr rtlCol="0"/>
          <a:lstStyle>
            <a:defPPr>
              <a:defRPr lang="pl-PL"/>
            </a:defPPr>
          </a:lstStyle>
          <a:p>
            <a:pPr marL="0" indent="0">
              <a:buNone/>
            </a:pPr>
            <a:r>
              <a:rPr lang="en-US" dirty="0"/>
              <a:t>In our project, we have used </a:t>
            </a:r>
            <a:r>
              <a:rPr lang="en-US" b="1" i="1" dirty="0"/>
              <a:t>8</a:t>
            </a:r>
            <a:r>
              <a:rPr lang="en-US" dirty="0"/>
              <a:t> different metrics:</a:t>
            </a:r>
          </a:p>
          <a:p>
            <a:pPr>
              <a:buFontTx/>
              <a:buChar char="-"/>
            </a:pPr>
            <a:r>
              <a:rPr lang="en-US" b="1" dirty="0"/>
              <a:t>Precision (PR)</a:t>
            </a:r>
            <a:r>
              <a:rPr lang="en-US" dirty="0"/>
              <a:t>: Accuracy of positive predictions</a:t>
            </a:r>
          </a:p>
          <a:p>
            <a:pPr>
              <a:buFontTx/>
              <a:buChar char="-"/>
            </a:pPr>
            <a:r>
              <a:rPr lang="en-US" b="1" dirty="0"/>
              <a:t>Recall (RC)</a:t>
            </a:r>
            <a:r>
              <a:rPr lang="en-US" dirty="0"/>
              <a:t>: Ability to capture true positives</a:t>
            </a:r>
          </a:p>
          <a:p>
            <a:pPr>
              <a:buFontTx/>
              <a:buChar char="-"/>
            </a:pPr>
            <a:r>
              <a:rPr lang="en-US" b="1" dirty="0"/>
              <a:t>Specificity (SP)</a:t>
            </a:r>
            <a:r>
              <a:rPr lang="en-US" dirty="0"/>
              <a:t>: Correct negative identification</a:t>
            </a:r>
          </a:p>
          <a:p>
            <a:pPr>
              <a:buFontTx/>
              <a:buChar char="-"/>
            </a:pPr>
            <a:r>
              <a:rPr lang="pl-PL" b="1" dirty="0" err="1"/>
              <a:t>False</a:t>
            </a:r>
            <a:r>
              <a:rPr lang="pl-PL" b="1" dirty="0"/>
              <a:t> </a:t>
            </a:r>
            <a:r>
              <a:rPr lang="pl-PL" b="1" dirty="0" err="1"/>
              <a:t>Negative</a:t>
            </a:r>
            <a:r>
              <a:rPr lang="pl-PL" b="1" dirty="0"/>
              <a:t> </a:t>
            </a:r>
            <a:r>
              <a:rPr lang="pl-PL" b="1" dirty="0" err="1"/>
              <a:t>Rate</a:t>
            </a:r>
            <a:r>
              <a:rPr lang="pl-PL" b="1" dirty="0"/>
              <a:t> (FNR)</a:t>
            </a:r>
            <a:r>
              <a:rPr lang="en-US" b="1" dirty="0"/>
              <a:t>: </a:t>
            </a:r>
            <a:r>
              <a:rPr lang="en-US" dirty="0"/>
              <a:t>Proportion of actual positives missed by the method</a:t>
            </a:r>
          </a:p>
          <a:p>
            <a:pPr>
              <a:buFontTx/>
              <a:buChar char="-"/>
            </a:pPr>
            <a:r>
              <a:rPr lang="pl-PL" b="1" dirty="0" err="1"/>
              <a:t>False</a:t>
            </a:r>
            <a:r>
              <a:rPr lang="pl-PL" b="1" dirty="0"/>
              <a:t> </a:t>
            </a:r>
            <a:r>
              <a:rPr lang="pl-PL" b="1" dirty="0" err="1"/>
              <a:t>Positive</a:t>
            </a:r>
            <a:r>
              <a:rPr lang="pl-PL" b="1" dirty="0"/>
              <a:t> </a:t>
            </a:r>
            <a:r>
              <a:rPr lang="pl-PL" b="1" dirty="0" err="1"/>
              <a:t>Rate</a:t>
            </a:r>
            <a:r>
              <a:rPr lang="pl-PL" b="1" dirty="0"/>
              <a:t> (FPR)</a:t>
            </a:r>
            <a:r>
              <a:rPr lang="en-US" b="1" dirty="0"/>
              <a:t>: </a:t>
            </a:r>
            <a:r>
              <a:rPr lang="en-US" dirty="0"/>
              <a:t>Proportion of actual negatives incorrectly identified as positives</a:t>
            </a:r>
          </a:p>
          <a:p>
            <a:pPr>
              <a:buFontTx/>
              <a:buChar char="-"/>
            </a:pPr>
            <a:r>
              <a:rPr lang="en-US" b="1" dirty="0"/>
              <a:t>Accuracy (ACC)</a:t>
            </a:r>
            <a:r>
              <a:rPr lang="en-US" dirty="0"/>
              <a:t>: Overall correctness of predictions</a:t>
            </a:r>
          </a:p>
          <a:p>
            <a:pPr>
              <a:buFontTx/>
              <a:buChar char="-"/>
            </a:pPr>
            <a:r>
              <a:rPr lang="en-US" b="1" dirty="0"/>
              <a:t>Spatial Accuracy (S)</a:t>
            </a:r>
            <a:r>
              <a:rPr lang="en-US" dirty="0"/>
              <a:t>: Focused positive identification accuracy</a:t>
            </a:r>
          </a:p>
          <a:p>
            <a:pPr>
              <a:buFontTx/>
              <a:buChar char="-"/>
            </a:pPr>
            <a:r>
              <a:rPr lang="en-US" b="1" dirty="0"/>
              <a:t>F-measure (Fm)</a:t>
            </a:r>
            <a:r>
              <a:rPr lang="en-US" dirty="0"/>
              <a:t>: Balance between precision and recall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18" name="Numer slajdu — symbol zastępczy 17">
            <a:extLst>
              <a:ext uri="{FF2B5EF4-FFF2-40B4-BE49-F238E27FC236}">
                <a16:creationId xmlns:a16="http://schemas.microsoft.com/office/drawing/2014/main" id="{D03029A2-53C6-F800-2287-A70E9E47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0214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40C6D-F6F0-3660-5152-982ED3A19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4FF201B7-CC0F-9E78-376C-01FA8C9A1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Implementing metrics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54A42E1B-74AA-3706-CDAA-0E21DFAA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6</a:t>
            </a:fld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A750B89-611F-3C0C-249C-8B88C1FB0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76" y="1690688"/>
            <a:ext cx="3956925" cy="2363351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E36A2C64-B917-C2DD-3C1C-70AEA7A71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077" y="1690688"/>
            <a:ext cx="7093650" cy="463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33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D60BE-BAA9-12F5-2AE8-CFDD5B7F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37597384-9A26-9084-2E64-7A6B569CE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Results for every method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1EA99112-9B09-AB1F-FC94-98EFC0A8D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7</a:t>
            </a:fld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0A8B37E-0C89-5373-1FB3-AB173F9EF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300" y="1874042"/>
            <a:ext cx="5058481" cy="2162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251AB16B-D58E-6E16-DAD0-B84EB315D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75" y="1874042"/>
            <a:ext cx="2724530" cy="179095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1929AAC8-9A99-5CCB-811C-298FD4D69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75" y="4435248"/>
            <a:ext cx="3458058" cy="179095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9B56A431-3AF3-2584-E2C8-02300003C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674" y="4511459"/>
            <a:ext cx="3600953" cy="1714739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C1591C0E-8828-1888-5522-D9106C9634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6204" y="4435248"/>
            <a:ext cx="3553321" cy="1781424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F5DC0861-39EC-C146-40F9-7EDD9D6633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2732" y="1874042"/>
            <a:ext cx="2276793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16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207D9-A3B3-3423-B850-2A3C0892A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4C72FDDC-B551-FA0E-9803-69D27A43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Results in a table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164EF69B-27A5-2090-A1D6-DD4BC8C6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8</a:t>
            </a:fld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72081ED-A96E-50EB-B6C4-1BACC9807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085" y="1984444"/>
            <a:ext cx="9465830" cy="2157406"/>
          </a:xfrm>
          <a:prstGeom prst="rect">
            <a:avLst/>
          </a:prstGeom>
        </p:spPr>
      </p:pic>
      <p:sp>
        <p:nvSpPr>
          <p:cNvPr id="10" name="Tekst — symbol zastępczy 2">
            <a:extLst>
              <a:ext uri="{FF2B5EF4-FFF2-40B4-BE49-F238E27FC236}">
                <a16:creationId xmlns:a16="http://schemas.microsoft.com/office/drawing/2014/main" id="{93FF8E47-A2B1-C5C0-D5E1-5AA439FC8F1E}"/>
              </a:ext>
            </a:extLst>
          </p:cNvPr>
          <p:cNvSpPr txBox="1">
            <a:spLocks/>
          </p:cNvSpPr>
          <p:nvPr/>
        </p:nvSpPr>
        <p:spPr>
          <a:xfrm>
            <a:off x="3377732" y="4464176"/>
            <a:ext cx="5458838" cy="719847"/>
          </a:xfrm>
          <a:prstGeom prst="rect">
            <a:avLst/>
          </a:prstGeom>
        </p:spPr>
        <p:txBody>
          <a:bodyPr rtlCol="0"/>
          <a:lstStyle>
            <a:defPPr>
              <a:defRPr lang="pl-PL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l-PL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l-PL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l-PL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l-PL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+mn-lt"/>
              </a:rPr>
              <a:t>With bold values, we highlighted the most desired values</a:t>
            </a:r>
          </a:p>
        </p:txBody>
      </p:sp>
    </p:spTree>
    <p:extLst>
      <p:ext uri="{BB962C8B-B14F-4D97-AF65-F5344CB8AC3E}">
        <p14:creationId xmlns:p14="http://schemas.microsoft.com/office/powerpoint/2010/main" val="267941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1DFFAD-ACE0-4830-638F-2DED3E4E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20FC956-9DFE-BE4A-1733-23E4F02F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/>
              <a:t>Wyniki naukowe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0F2708D-C34B-F233-F804-69C1DDC6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pl-PL" smtClean="0"/>
              <a:pPr rtl="0"/>
              <a:t>9</a:t>
            </a:fld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7CECF4D4-6B27-425C-7460-82762D499646}"/>
              </a:ext>
            </a:extLst>
          </p:cNvPr>
          <p:cNvSpPr txBox="1"/>
          <p:nvPr/>
        </p:nvSpPr>
        <p:spPr>
          <a:xfrm>
            <a:off x="1750979" y="1997839"/>
            <a:ext cx="69358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…</a:t>
            </a:r>
            <a:r>
              <a:rPr lang="pl-PL" b="1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: </a:t>
            </a:r>
            <a:endParaRPr lang="en-US" b="1" dirty="0">
              <a:solidFill>
                <a:schemeClr val="bg1"/>
              </a:solidFill>
              <a:latin typeface="Arial Nova" panose="020B0504020202020204" pitchFamily="34" charset="0"/>
              <a:cs typeface="Biome" panose="020B05030302040208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…</a:t>
            </a:r>
            <a:endParaRPr lang="pl-PL" dirty="0">
              <a:solidFill>
                <a:schemeClr val="bg1"/>
              </a:solidFill>
              <a:latin typeface="Arial Nova" panose="020B0504020202020204" pitchFamily="34" charset="0"/>
              <a:cs typeface="Biome" panose="020B0503030204020804" pitchFamily="34" charset="0"/>
            </a:endParaRPr>
          </a:p>
          <a:p>
            <a:endParaRPr lang="pl-PL" dirty="0">
              <a:solidFill>
                <a:schemeClr val="bg1"/>
              </a:solidFill>
              <a:latin typeface="Arial Nova" panose="020B0504020202020204" pitchFamily="34" charset="0"/>
              <a:cs typeface="Biome" panose="020B05030302040208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…</a:t>
            </a:r>
            <a:r>
              <a:rPr lang="pl-PL" b="1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: </a:t>
            </a:r>
            <a:endParaRPr lang="en-US" b="1" dirty="0">
              <a:solidFill>
                <a:schemeClr val="bg1"/>
              </a:solidFill>
              <a:latin typeface="Arial Nova" panose="020B0504020202020204" pitchFamily="34" charset="0"/>
              <a:cs typeface="Biome" panose="020B05030302040208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…</a:t>
            </a:r>
            <a:endParaRPr lang="pl-PL" dirty="0">
              <a:solidFill>
                <a:schemeClr val="bg1"/>
              </a:solidFill>
              <a:latin typeface="Arial Nova" panose="020B05040202020202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50412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08_TF11936837_Win32" id="{E2199BD8-BCBC-4116-874E-CD160B66CA5C}" vid="{BAB6A2D4-46BD-4A69-9BC7-67A5C3F2F162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Prezentacja wyników badań naukowych</Template>
  <TotalTime>391</TotalTime>
  <Words>392</Words>
  <Application>Microsoft Office PowerPoint</Application>
  <PresentationFormat>Panoramiczny</PresentationFormat>
  <Paragraphs>73</Paragraphs>
  <Slides>11</Slides>
  <Notes>10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9" baseType="lpstr">
      <vt:lpstr>Arial</vt:lpstr>
      <vt:lpstr>Arial Nova</vt:lpstr>
      <vt:lpstr>Biome</vt:lpstr>
      <vt:lpstr>Biome Light</vt:lpstr>
      <vt:lpstr>Calibri</vt:lpstr>
      <vt:lpstr>Segoe UI</vt:lpstr>
      <vt:lpstr>Segoe UI Historic</vt:lpstr>
      <vt:lpstr>Motyw pakietu Office</vt:lpstr>
      <vt:lpstr>Classification</vt:lpstr>
      <vt:lpstr>Problem</vt:lpstr>
      <vt:lpstr>Our dataset</vt:lpstr>
      <vt:lpstr>Creation of data</vt:lpstr>
      <vt:lpstr>Used metrics</vt:lpstr>
      <vt:lpstr>Implementing metrics</vt:lpstr>
      <vt:lpstr>Results for every method</vt:lpstr>
      <vt:lpstr>Results in a table</vt:lpstr>
      <vt:lpstr>Conclusions</vt:lpstr>
      <vt:lpstr>Used sources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Tomasz Janeczko</dc:creator>
  <cp:lastModifiedBy>Tomasz Janeczko</cp:lastModifiedBy>
  <cp:revision>15</cp:revision>
  <dcterms:created xsi:type="dcterms:W3CDTF">2024-10-20T11:56:31Z</dcterms:created>
  <dcterms:modified xsi:type="dcterms:W3CDTF">2024-11-08T09:17:37Z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